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4"/>
  </p:sldMasterIdLst>
  <p:notesMasterIdLst>
    <p:notesMasterId r:id="rId10"/>
  </p:notesMasterIdLst>
  <p:handoutMasterIdLst>
    <p:handoutMasterId r:id="rId11"/>
  </p:handoutMasterIdLst>
  <p:sldIdLst>
    <p:sldId id="267" r:id="rId5"/>
    <p:sldId id="268" r:id="rId6"/>
    <p:sldId id="269" r:id="rId7"/>
    <p:sldId id="270" r:id="rId8"/>
    <p:sldId id="274" r:id="rId9"/>
  </p:sldIdLst>
  <p:sldSz cx="9144000" cy="6858000" type="screen4x3"/>
  <p:notesSz cx="7010400" cy="9296400"/>
  <p:defaultTextStyle>
    <a:defPPr rtl="0">
      <a:defRPr lang="tr-TR"/>
    </a:defPPr>
    <a:lvl1pPr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1" userDrawn="1">
          <p15:clr>
            <a:srgbClr val="A4A3A4"/>
          </p15:clr>
        </p15:guide>
        <p15:guide id="2" pos="295" userDrawn="1">
          <p15:clr>
            <a:srgbClr val="A4A3A4"/>
          </p15:clr>
        </p15:guide>
        <p15:guide id="4" orient="horz" pos="3158" userDrawn="1">
          <p15:clr>
            <a:srgbClr val="A4A3A4"/>
          </p15:clr>
        </p15:guide>
        <p15:guide id="5" pos="5375" userDrawn="1">
          <p15:clr>
            <a:srgbClr val="A4A3A4"/>
          </p15:clr>
        </p15:guide>
        <p15:guide id="6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611"/>
    <a:srgbClr val="A44114"/>
    <a:srgbClr val="F3B99F"/>
    <a:srgbClr val="B94917"/>
    <a:srgbClr val="FF6600"/>
    <a:srgbClr val="000066"/>
    <a:srgbClr val="00002C"/>
    <a:srgbClr val="C4E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300" y="-1248"/>
      </p:cViewPr>
      <p:guideLst>
        <p:guide orient="horz" pos="391"/>
        <p:guide pos="295"/>
        <p:guide orient="horz" pos="3158"/>
        <p:guide pos="5375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>
              <a:latin typeface="Arial" panose="020B0604020202020204" pitchFamily="34" charset="0"/>
            </a:endParaRPr>
          </a:p>
        </p:txBody>
      </p:sp>
      <p:sp>
        <p:nvSpPr>
          <p:cNvPr id="34819" name="Dikdörtgen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8EB1AC0F-E286-44A1-8E5A-20BC1E627360}" type="datetime1">
              <a:rPr lang="tr-TR" smtClean="0">
                <a:latin typeface="Arial" panose="020B0604020202020204" pitchFamily="34" charset="0"/>
              </a:rPr>
              <a:t>12.09.2026</a:t>
            </a:fld>
            <a:endParaRPr lang="tr-TR">
              <a:latin typeface="Arial" panose="020B0604020202020204" pitchFamily="34" charset="0"/>
            </a:endParaRPr>
          </a:p>
        </p:txBody>
      </p:sp>
      <p:sp>
        <p:nvSpPr>
          <p:cNvPr id="34820" name="Dikdörtgen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>
              <a:latin typeface="Arial" panose="020B0604020202020204" pitchFamily="34" charset="0"/>
            </a:endParaRPr>
          </a:p>
        </p:txBody>
      </p:sp>
      <p:sp>
        <p:nvSpPr>
          <p:cNvPr id="34821" name="Dikdörtgen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F0B6EC5B-DE15-4B62-9DC0-DE1BD893DD16}" type="slidenum">
              <a:rPr lang="tr-TR" smtClean="0">
                <a:latin typeface="Arial" panose="020B0604020202020204" pitchFamily="34" charset="0"/>
              </a:rPr>
              <a:pPr rtl="0"/>
              <a:t>‹#›</a:t>
            </a:fld>
            <a:endParaRPr 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868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27" name="Dikdörtgen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B2142ED-62CF-4BE7-A720-C948E8939493}" type="datetime1">
              <a:rPr lang="tr-TR" noProof="0" smtClean="0"/>
              <a:t>12.09.2026</a:t>
            </a:fld>
            <a:endParaRPr lang="tr-TR" noProof="0"/>
          </a:p>
        </p:txBody>
      </p:sp>
      <p:sp>
        <p:nvSpPr>
          <p:cNvPr id="26628" name="Dikdörtgen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Dikdörtgen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26630" name="Dikdörtgen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31" name="Dikdörtgen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23FACB9-4E35-4CB3-835A-2EBF55FAEDE3}" type="slidenum">
              <a:rPr lang="tr-TR" noProof="0" smtClean="0"/>
              <a:pPr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9718694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36F6-45CF-44EC-92EC-747323348449}" type="datetime1">
              <a:rPr lang="tr-TR" altLang="en-US" smtClean="0"/>
              <a:t>12.09.2026</a:t>
            </a:fld>
            <a:endParaRPr lang="tr-TR" alt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5280F-DE53-48B1-9FB9-96A39916642A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993316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21EA4-7451-46EF-AC9C-BE38A0CA0DC9}" type="datetime1">
              <a:rPr lang="tr-TR" altLang="en-US" smtClean="0"/>
              <a:t>12.09.2026</a:t>
            </a:fld>
            <a:endParaRPr lang="tr-TR" alt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F290-D301-4864-9490-340EF11588D9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200494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DF7E-E0B3-4182-8D13-C2DDF93AB6B5}" type="datetime1">
              <a:rPr lang="tr-TR" altLang="en-US" smtClean="0"/>
              <a:t>12.09.2026</a:t>
            </a:fld>
            <a:endParaRPr lang="tr-TR" alt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8CE1-DD55-4A43-A479-EF83A2DC3985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3922947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61A1-2D1E-4E9B-9B82-8D3E08C5898F}" type="datetime1">
              <a:rPr lang="tr-TR" altLang="en-US" smtClean="0"/>
              <a:t>12.09.2026</a:t>
            </a:fld>
            <a:endParaRPr lang="tr-TR" alt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AF89-6755-46F5-BBCF-E571D7F311A5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3776520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B15FF-4579-4682-8FD7-06AFF4EE0B6F}" type="datetime1">
              <a:rPr lang="tr-TR" altLang="en-US" smtClean="0"/>
              <a:t>12.09.2026</a:t>
            </a:fld>
            <a:endParaRPr lang="tr-TR" altLang="en-US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E3C0-1208-4260-82C3-0EB040027195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307366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31B7-64B7-4EF9-8B21-78A5D432910C}" type="datetime1">
              <a:rPr lang="tr-TR" altLang="en-US" smtClean="0"/>
              <a:t>12.09.2026</a:t>
            </a:fld>
            <a:endParaRPr lang="tr-TR" altLang="en-US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2DF6-5EF1-449D-8E8F-F40E7D2FCBCB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2210734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EDB3C-10B7-4BB8-B7E6-EC2F3E485486}" type="datetime1">
              <a:rPr lang="tr-TR" altLang="en-US" smtClean="0"/>
              <a:t>12.09.2026</a:t>
            </a:fld>
            <a:endParaRPr lang="tr-TR" altLang="en-US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460AA-1533-4548-8781-A6D0EAE276D6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731592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12.09.2026</a:t>
            </a:fld>
            <a:endParaRPr lang="tr-TR" alt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216947016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12.09.2026</a:t>
            </a:fld>
            <a:endParaRPr lang="tr-TR" alt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193702023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12.09.2026</a:t>
            </a:fld>
            <a:endParaRPr lang="tr-TR" alt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36338324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5FAC-E593-49AE-AED3-51E74CBDF44F}" type="datetime1">
              <a:rPr lang="tr-TR" altLang="en-US" smtClean="0"/>
              <a:t>12.09.2026</a:t>
            </a:fld>
            <a:endParaRPr lang="tr-TR" alt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251BA-4196-46F7-BF5E-DE37F6712AD1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2713300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B1398-D18F-4241-92D7-094D1F5D15C5}" type="datetime1">
              <a:rPr lang="tr-TR" altLang="en-US" smtClean="0"/>
              <a:t>12.09.2026</a:t>
            </a:fld>
            <a:endParaRPr lang="tr-TR" alt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Alt bilgi ekleme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285684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916749-D97B-0061-E40F-341D7205C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C0DA4060-68ED-82EB-A27F-F64779370BC8}"/>
              </a:ext>
            </a:extLst>
          </p:cNvPr>
          <p:cNvSpPr txBox="1"/>
          <p:nvPr/>
        </p:nvSpPr>
        <p:spPr>
          <a:xfrm>
            <a:off x="611933" y="116632"/>
            <a:ext cx="7920880" cy="46166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buClr>
                <a:srgbClr val="ED7D31"/>
              </a:buClr>
              <a:buNone/>
              <a:defRPr/>
            </a:pP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2026-2027 Fall </a:t>
            </a:r>
            <a:r>
              <a:rPr lang="tr-TR" sz="1500" b="1" dirty="0" err="1">
                <a:solidFill>
                  <a:prstClr val="black"/>
                </a:solidFill>
                <a:latin typeface="Arial"/>
                <a:cs typeface="Arial"/>
              </a:rPr>
              <a:t>Semester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 – </a:t>
            </a:r>
            <a:r>
              <a:rPr lang="tr-TR" sz="1500" b="1" dirty="0" err="1">
                <a:solidFill>
                  <a:prstClr val="black"/>
                </a:solidFill>
                <a:latin typeface="Arial"/>
                <a:cs typeface="Arial"/>
              </a:rPr>
              <a:t>Interior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 Architecture </a:t>
            </a:r>
            <a:r>
              <a:rPr lang="tr-TR" sz="1500" b="1" dirty="0" err="1">
                <a:solidFill>
                  <a:prstClr val="black"/>
                </a:solidFill>
                <a:latin typeface="Arial"/>
                <a:cs typeface="Arial"/>
              </a:rPr>
              <a:t>and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dirty="0" err="1">
                <a:solidFill>
                  <a:prstClr val="black"/>
                </a:solidFill>
                <a:latin typeface="Arial"/>
                <a:cs typeface="Arial"/>
              </a:rPr>
              <a:t>Environmental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 Design- 1st. </a:t>
            </a:r>
            <a:r>
              <a:rPr lang="tr-TR" sz="1500" b="1" dirty="0" err="1">
                <a:solidFill>
                  <a:prstClr val="black"/>
                </a:solidFill>
                <a:latin typeface="Arial"/>
                <a:cs typeface="Arial"/>
              </a:rPr>
              <a:t>Year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dirty="0" err="1">
                <a:solidFill>
                  <a:prstClr val="black"/>
                </a:solidFill>
                <a:latin typeface="Arial"/>
                <a:cs typeface="Arial"/>
              </a:rPr>
              <a:t>Weekly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 Schedule</a:t>
            </a:r>
          </a:p>
        </p:txBody>
      </p:sp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2D521B1B-ED2E-7AF4-C398-AC312EAF9D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9056924"/>
              </p:ext>
            </p:extLst>
          </p:nvPr>
        </p:nvGraphicFramePr>
        <p:xfrm>
          <a:off x="374904" y="578297"/>
          <a:ext cx="8394192" cy="5154993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612371">
                  <a:extLst>
                    <a:ext uri="{9D8B030D-6E8A-4147-A177-3AD203B41FA5}">
                      <a16:colId xmlns:a16="http://schemas.microsoft.com/office/drawing/2014/main" val="776214741"/>
                    </a:ext>
                  </a:extLst>
                </a:gridCol>
                <a:gridCol w="1243861">
                  <a:extLst>
                    <a:ext uri="{9D8B030D-6E8A-4147-A177-3AD203B41FA5}">
                      <a16:colId xmlns:a16="http://schemas.microsoft.com/office/drawing/2014/main" val="2738172677"/>
                    </a:ext>
                  </a:extLst>
                </a:gridCol>
                <a:gridCol w="1389888">
                  <a:extLst>
                    <a:ext uri="{9D8B030D-6E8A-4147-A177-3AD203B41FA5}">
                      <a16:colId xmlns:a16="http://schemas.microsoft.com/office/drawing/2014/main" val="2206755802"/>
                    </a:ext>
                  </a:extLst>
                </a:gridCol>
                <a:gridCol w="1764792">
                  <a:extLst>
                    <a:ext uri="{9D8B030D-6E8A-4147-A177-3AD203B41FA5}">
                      <a16:colId xmlns:a16="http://schemas.microsoft.com/office/drawing/2014/main" val="4379865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24943120"/>
                    </a:ext>
                  </a:extLst>
                </a:gridCol>
                <a:gridCol w="1078992">
                  <a:extLst>
                    <a:ext uri="{9D8B030D-6E8A-4147-A177-3AD203B41FA5}">
                      <a16:colId xmlns:a16="http://schemas.microsoft.com/office/drawing/2014/main" val="3897374555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883232613"/>
                    </a:ext>
                  </a:extLst>
                </a:gridCol>
                <a:gridCol w="630936">
                  <a:extLst>
                    <a:ext uri="{9D8B030D-6E8A-4147-A177-3AD203B41FA5}">
                      <a16:colId xmlns:a16="http://schemas.microsoft.com/office/drawing/2014/main" val="2275684820"/>
                    </a:ext>
                  </a:extLst>
                </a:gridCol>
              </a:tblGrid>
              <a:tr h="28558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MONDAY</a:t>
                      </a: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TUESDAY</a:t>
                      </a: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WEDNESDAY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THURSDAY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FRIDAY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SATURDAY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0104714"/>
                  </a:ext>
                </a:extLst>
              </a:tr>
              <a:tr h="53466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09:00-09:50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IAD106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II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INTD1006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II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IAD103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Introduction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to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Interior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Architecture I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IAD101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Representation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Techniques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I.01 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endParaRPr lang="tr-TR" sz="800" u="none" strike="noStrike" dirty="0">
                        <a:effectLst/>
                        <a:latin typeface="+mn-lt"/>
                      </a:endParaRPr>
                    </a:p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</a:p>
                    <a:p>
                      <a:pPr algn="ctr" fontAlgn="ctr">
                        <a:buNone/>
                      </a:pP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INTD1001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Representation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Practices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IAD105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I.01</a:t>
                      </a:r>
                    </a:p>
                    <a:p>
                      <a:pPr algn="ctr" fontAlgn="ctr">
                        <a:buNone/>
                      </a:pPr>
                      <a:endParaRPr lang="tr-TR" sz="800" u="none" strike="noStrike" dirty="0"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IAD105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I.02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endParaRPr lang="tr-TR" sz="800" u="none" strike="noStrike" dirty="0">
                        <a:effectLst/>
                        <a:latin typeface="+mn-lt"/>
                      </a:endParaRPr>
                    </a:p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</a:p>
                    <a:p>
                      <a:pPr algn="ctr" fontAlgn="ctr">
                        <a:buNone/>
                      </a:pP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INTD1005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4085018"/>
                  </a:ext>
                </a:extLst>
              </a:tr>
              <a:tr h="74369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10:00-10:50</a:t>
                      </a: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ENG103</a:t>
                      </a:r>
                      <a:br>
                        <a:rPr lang="tr-TR" sz="800" u="none" strike="noStrike">
                          <a:effectLst/>
                          <a:latin typeface="+mn-lt"/>
                        </a:rPr>
                      </a:br>
                      <a:r>
                        <a:rPr lang="tr-TR" sz="800" u="none" strike="noStrike">
                          <a:effectLst/>
                          <a:latin typeface="+mn-lt"/>
                        </a:rPr>
                        <a:t>YÜZYÜZE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5448644"/>
                  </a:ext>
                </a:extLst>
              </a:tr>
              <a:tr h="28558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11:00-11:50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4667886"/>
                  </a:ext>
                </a:extLst>
              </a:tr>
              <a:tr h="37577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12:00-12:50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3886894"/>
                  </a:ext>
                </a:extLst>
              </a:tr>
              <a:tr h="5089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13:00-13:50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IAD111 Human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Factors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Interior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Architecture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8172961"/>
                  </a:ext>
                </a:extLst>
              </a:tr>
              <a:tr h="45302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14:00-14:50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IAD106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II</a:t>
                      </a:r>
                    </a:p>
                    <a:p>
                      <a:pPr algn="ctr" fontAlgn="ctr">
                        <a:buNone/>
                      </a:pPr>
                      <a:endParaRPr lang="tr-TR" sz="800" u="none" strike="noStrike" dirty="0">
                        <a:effectLst/>
                        <a:latin typeface="+mn-lt"/>
                      </a:endParaRPr>
                    </a:p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INTD1006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II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IAD101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Representation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Techniques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I.02 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IAD105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I.01</a:t>
                      </a:r>
                    </a:p>
                    <a:p>
                      <a:pPr algn="ctr" fontAlgn="ctr">
                        <a:buNone/>
                      </a:pP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IAD105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I.02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endParaRPr lang="tr-TR" sz="800" u="none" strike="noStrike" dirty="0">
                        <a:effectLst/>
                        <a:latin typeface="+mn-lt"/>
                      </a:endParaRPr>
                    </a:p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</a:p>
                    <a:p>
                      <a:pPr algn="ctr" fontAlgn="ctr">
                        <a:buNone/>
                      </a:pP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INTD1005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TURK107</a:t>
                      </a:r>
                      <a:br>
                        <a:rPr lang="tr-TR" sz="800" u="none" strike="noStrike">
                          <a:effectLst/>
                          <a:latin typeface="+mn-lt"/>
                        </a:rPr>
                      </a:br>
                      <a:br>
                        <a:rPr lang="tr-TR" sz="800" u="none" strike="noStrike">
                          <a:effectLst/>
                          <a:latin typeface="+mn-lt"/>
                        </a:rPr>
                      </a:br>
                      <a:r>
                        <a:rPr lang="tr-TR" sz="800" u="none" strike="noStrike">
                          <a:effectLst/>
                          <a:latin typeface="+mn-lt"/>
                        </a:rPr>
                        <a:t>YABANCI UYRUKLU</a:t>
                      </a:r>
                      <a:br>
                        <a:rPr lang="tr-TR" sz="800" u="none" strike="noStrike">
                          <a:effectLst/>
                          <a:latin typeface="+mn-lt"/>
                        </a:rPr>
                      </a:br>
                      <a:r>
                        <a:rPr lang="tr-TR" sz="800" u="none" strike="noStrike">
                          <a:effectLst/>
                          <a:latin typeface="+mn-lt"/>
                        </a:rPr>
                        <a:t>YÜZYÜZE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0754751"/>
                  </a:ext>
                </a:extLst>
              </a:tr>
              <a:tr h="17822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15:00-15:50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TURK103</a:t>
                      </a:r>
                      <a:br>
                        <a:rPr lang="tr-TR" sz="800" u="none" strike="noStrike">
                          <a:effectLst/>
                          <a:latin typeface="+mn-lt"/>
                        </a:rPr>
                      </a:br>
                      <a:r>
                        <a:rPr lang="tr-TR" sz="800" u="none" strike="noStrike">
                          <a:effectLst/>
                          <a:latin typeface="+mn-lt"/>
                        </a:rPr>
                        <a:t>ONLINE 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7250618"/>
                  </a:ext>
                </a:extLst>
              </a:tr>
              <a:tr h="39724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16:00-16:50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IAD107 Architecture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and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Art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History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384499"/>
                  </a:ext>
                </a:extLst>
              </a:tr>
              <a:tr h="67180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17:00-17:50</a:t>
                      </a: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410583"/>
                  </a:ext>
                </a:extLst>
              </a:tr>
              <a:tr h="2201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18:00-18:50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9192895"/>
                  </a:ext>
                </a:extLst>
              </a:tr>
              <a:tr h="21475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19:00-19:50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4685198"/>
                  </a:ext>
                </a:extLst>
              </a:tr>
              <a:tr h="28558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20:00-20:50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58779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9483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AB9B86-56C1-B8C7-38EC-0B0EA519F3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0F16E079-34ED-EB70-4BC0-8D3DF95827E3}"/>
              </a:ext>
            </a:extLst>
          </p:cNvPr>
          <p:cNvSpPr txBox="1"/>
          <p:nvPr/>
        </p:nvSpPr>
        <p:spPr>
          <a:xfrm>
            <a:off x="611933" y="116632"/>
            <a:ext cx="7920880" cy="46166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buClr>
                <a:srgbClr val="ED7D31"/>
              </a:buClr>
              <a:buNone/>
              <a:defRPr/>
            </a:pPr>
            <a:r>
              <a:rPr lang="tr-TR" sz="1500" b="1">
                <a:solidFill>
                  <a:prstClr val="black"/>
                </a:solidFill>
                <a:latin typeface="Arial"/>
                <a:cs typeface="Arial"/>
              </a:rPr>
              <a:t>2026-2027 Fall </a:t>
            </a:r>
            <a:r>
              <a:rPr lang="tr-TR" sz="1500" b="1" err="1">
                <a:solidFill>
                  <a:prstClr val="black"/>
                </a:solidFill>
                <a:latin typeface="Arial"/>
                <a:cs typeface="Arial"/>
              </a:rPr>
              <a:t>Semester</a:t>
            </a:r>
            <a:r>
              <a:rPr lang="tr-TR" sz="1500" b="1">
                <a:solidFill>
                  <a:prstClr val="black"/>
                </a:solidFill>
                <a:latin typeface="Arial"/>
                <a:cs typeface="Arial"/>
              </a:rPr>
              <a:t> – </a:t>
            </a:r>
            <a:r>
              <a:rPr lang="tr-TR" sz="1500" b="1" err="1">
                <a:solidFill>
                  <a:prstClr val="black"/>
                </a:solidFill>
                <a:latin typeface="Arial"/>
                <a:cs typeface="Arial"/>
              </a:rPr>
              <a:t>Interior</a:t>
            </a:r>
            <a:r>
              <a:rPr lang="tr-TR" sz="1500" b="1">
                <a:solidFill>
                  <a:prstClr val="black"/>
                </a:solidFill>
                <a:latin typeface="Arial"/>
                <a:cs typeface="Arial"/>
              </a:rPr>
              <a:t> Architecture </a:t>
            </a:r>
            <a:r>
              <a:rPr lang="tr-TR" sz="1500" b="1" err="1">
                <a:solidFill>
                  <a:prstClr val="black"/>
                </a:solidFill>
                <a:latin typeface="Arial"/>
                <a:cs typeface="Arial"/>
              </a:rPr>
              <a:t>and</a:t>
            </a:r>
            <a:r>
              <a:rPr lang="tr-TR" sz="1500" b="1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err="1">
                <a:solidFill>
                  <a:prstClr val="black"/>
                </a:solidFill>
                <a:latin typeface="Arial"/>
                <a:cs typeface="Arial"/>
              </a:rPr>
              <a:t>Environmental</a:t>
            </a:r>
            <a:r>
              <a:rPr lang="tr-TR" sz="1500" b="1">
                <a:solidFill>
                  <a:prstClr val="black"/>
                </a:solidFill>
                <a:latin typeface="Arial"/>
                <a:cs typeface="Arial"/>
              </a:rPr>
              <a:t> Design- 2nd. </a:t>
            </a:r>
            <a:r>
              <a:rPr lang="tr-TR" sz="1500" b="1" err="1">
                <a:solidFill>
                  <a:prstClr val="black"/>
                </a:solidFill>
                <a:latin typeface="Arial"/>
                <a:cs typeface="Arial"/>
              </a:rPr>
              <a:t>Year</a:t>
            </a:r>
            <a:r>
              <a:rPr lang="tr-TR" sz="1500" b="1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err="1">
                <a:solidFill>
                  <a:prstClr val="black"/>
                </a:solidFill>
                <a:latin typeface="Arial"/>
                <a:cs typeface="Arial"/>
              </a:rPr>
              <a:t>Weekly</a:t>
            </a:r>
            <a:r>
              <a:rPr lang="tr-TR" sz="1500" b="1">
                <a:solidFill>
                  <a:prstClr val="black"/>
                </a:solidFill>
                <a:latin typeface="Arial"/>
                <a:cs typeface="Arial"/>
              </a:rPr>
              <a:t> Schedule</a:t>
            </a:r>
          </a:p>
        </p:txBody>
      </p:sp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85F3163F-4F29-445D-1825-223719A105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1513993"/>
              </p:ext>
            </p:extLst>
          </p:nvPr>
        </p:nvGraphicFramePr>
        <p:xfrm>
          <a:off x="548488" y="578297"/>
          <a:ext cx="7920881" cy="5125386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576224">
                  <a:extLst>
                    <a:ext uri="{9D8B030D-6E8A-4147-A177-3AD203B41FA5}">
                      <a16:colId xmlns:a16="http://schemas.microsoft.com/office/drawing/2014/main" val="2907942954"/>
                    </a:ext>
                  </a:extLst>
                </a:gridCol>
                <a:gridCol w="896112">
                  <a:extLst>
                    <a:ext uri="{9D8B030D-6E8A-4147-A177-3AD203B41FA5}">
                      <a16:colId xmlns:a16="http://schemas.microsoft.com/office/drawing/2014/main" val="860903636"/>
                    </a:ext>
                  </a:extLst>
                </a:gridCol>
                <a:gridCol w="978408">
                  <a:extLst>
                    <a:ext uri="{9D8B030D-6E8A-4147-A177-3AD203B41FA5}">
                      <a16:colId xmlns:a16="http://schemas.microsoft.com/office/drawing/2014/main" val="214569835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723538581"/>
                    </a:ext>
                  </a:extLst>
                </a:gridCol>
                <a:gridCol w="978408">
                  <a:extLst>
                    <a:ext uri="{9D8B030D-6E8A-4147-A177-3AD203B41FA5}">
                      <a16:colId xmlns:a16="http://schemas.microsoft.com/office/drawing/2014/main" val="383050697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1345072542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887871075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3975813982"/>
                    </a:ext>
                  </a:extLst>
                </a:gridCol>
                <a:gridCol w="678681">
                  <a:extLst>
                    <a:ext uri="{9D8B030D-6E8A-4147-A177-3AD203B41FA5}">
                      <a16:colId xmlns:a16="http://schemas.microsoft.com/office/drawing/2014/main" val="595041683"/>
                    </a:ext>
                  </a:extLst>
                </a:gridCol>
              </a:tblGrid>
              <a:tr h="3270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MONDAY</a:t>
                      </a: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06643" marR="106643" marT="53322" marB="53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TUESDAY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06643" marR="106643" marT="53322" marB="53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WEDNESDAY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THURSDAY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FRIDAY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SATURDAY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4681874"/>
                  </a:ext>
                </a:extLst>
              </a:tr>
              <a:tr h="3931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09:00-09:50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IAD205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III.01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 206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IV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06643" marR="106643" marT="53322" marB="53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IAD205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III.02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INTD2005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III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 206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IV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INTD2006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IV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06643" marR="106643" marT="53322" marB="53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IAD211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Computer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Aided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Presentation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Techniques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I.01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INTD2011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Representation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Practices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III.01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06643" marR="106643" marT="53322" marB="53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IAD209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Building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Science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I.01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INTD2009 Construction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Practices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I.01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06643" marR="106643" marT="53322" marB="53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IAD209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Building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Science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I.02</a:t>
                      </a: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06643" marR="106643" marT="53322" marB="53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İE203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06643" marR="106643" marT="53322" marB="53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IAD213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Materials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Interior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Design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INTD2013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Materials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Interior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Design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06643" marR="106643" marT="53322" marB="53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4313820"/>
                  </a:ext>
                </a:extLst>
              </a:tr>
              <a:tr h="52120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10:00-10:50</a:t>
                      </a: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3908686"/>
                  </a:ext>
                </a:extLst>
              </a:tr>
              <a:tr h="60045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11:00-11:50</a:t>
                      </a: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2861365"/>
                  </a:ext>
                </a:extLst>
              </a:tr>
              <a:tr h="27430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12:00-12:50</a:t>
                      </a: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6003569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13:00-13:50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IAD215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Color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Theory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and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Practices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01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INTD2015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Color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Theory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and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Practices.01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06643" marR="106643" marT="53322" marB="53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1110559"/>
                  </a:ext>
                </a:extLst>
              </a:tr>
              <a:tr h="152951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14:00-14:50</a:t>
                      </a: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IAD205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III.01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 206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IV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06643" marR="106643" marT="53322" marB="53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IAD205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III.02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INTD2005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III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 206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IV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INTD2006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IV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06643" marR="106643" marT="53322" marB="53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IAD211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Computer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Aided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Presentation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Techniques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I.02</a:t>
                      </a: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06643" marR="106643" marT="53322" marB="53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58" marR="2458" marT="2458" marB="1180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0163527"/>
                  </a:ext>
                </a:extLst>
              </a:tr>
              <a:tr h="395689"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</a:rPr>
                        <a:t>14:00-14:50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</a:rPr>
                        <a:t>IAD205 Design </a:t>
                      </a:r>
                      <a:r>
                        <a:rPr lang="tr-TR" sz="800" u="none" strike="noStrike" dirty="0" err="1">
                          <a:effectLst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</a:rPr>
                        <a:t> III.01</a:t>
                      </a:r>
                      <a:br>
                        <a:rPr lang="tr-TR" sz="800" u="none" strike="noStrike" dirty="0">
                          <a:effectLst/>
                        </a:rPr>
                      </a:br>
                      <a:r>
                        <a:rPr lang="tr-TR" sz="800" u="none" strike="noStrike" dirty="0">
                          <a:effectLst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</a:rPr>
                      </a:br>
                      <a:r>
                        <a:rPr lang="tr-TR" sz="800" u="none" strike="noStrike" dirty="0">
                          <a:effectLst/>
                        </a:rPr>
                        <a:t>IAD 206 Design </a:t>
                      </a:r>
                      <a:r>
                        <a:rPr lang="tr-TR" sz="800" u="none" strike="noStrike" dirty="0" err="1">
                          <a:effectLst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</a:rPr>
                        <a:t> IV</a:t>
                      </a:r>
                      <a:br>
                        <a:rPr lang="tr-TR" sz="800" u="none" strike="noStrike" dirty="0">
                          <a:effectLst/>
                        </a:rPr>
                      </a:br>
                      <a:r>
                        <a:rPr lang="tr-TR" sz="800" u="none" strike="noStrike" dirty="0">
                          <a:effectLst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</a:rPr>
                      </a:br>
                      <a:r>
                        <a:rPr lang="tr-TR" sz="800" u="none" strike="noStrike" dirty="0">
                          <a:effectLst/>
                        </a:rPr>
                        <a:t>INTD2006 Design </a:t>
                      </a:r>
                      <a:r>
                        <a:rPr lang="tr-TR" sz="800" u="none" strike="noStrike" dirty="0" err="1">
                          <a:effectLst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</a:rPr>
                        <a:t> IV</a:t>
                      </a:r>
                      <a:br>
                        <a:rPr lang="tr-TR" sz="800" u="none" strike="noStrike" dirty="0">
                          <a:effectLst/>
                        </a:rPr>
                      </a:b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643" marR="106643" marT="53322" marB="53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</a:rPr>
                        <a:t>IAD205 Design </a:t>
                      </a:r>
                      <a:r>
                        <a:rPr lang="tr-TR" sz="800" u="none" strike="noStrike" dirty="0" err="1">
                          <a:effectLst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</a:rPr>
                        <a:t> III.02</a:t>
                      </a:r>
                      <a:br>
                        <a:rPr lang="tr-TR" sz="800" u="none" strike="noStrike" dirty="0">
                          <a:effectLst/>
                        </a:rPr>
                      </a:br>
                      <a:r>
                        <a:rPr lang="tr-TR" sz="800" u="none" strike="noStrike" dirty="0">
                          <a:effectLst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</a:rPr>
                      </a:br>
                      <a:r>
                        <a:rPr lang="tr-TR" sz="800" u="none" strike="noStrike" dirty="0">
                          <a:effectLst/>
                        </a:rPr>
                        <a:t>INTD2005 Design </a:t>
                      </a:r>
                      <a:r>
                        <a:rPr lang="tr-TR" sz="800" u="none" strike="noStrike" dirty="0" err="1">
                          <a:effectLst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</a:rPr>
                        <a:t> III</a:t>
                      </a:r>
                      <a:br>
                        <a:rPr lang="tr-TR" sz="800" u="none" strike="noStrike" dirty="0">
                          <a:effectLst/>
                        </a:rPr>
                      </a:br>
                      <a:r>
                        <a:rPr lang="tr-TR" sz="800" u="none" strike="noStrike" dirty="0">
                          <a:effectLst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</a:rPr>
                      </a:br>
                      <a:r>
                        <a:rPr lang="tr-TR" sz="800" u="none" strike="noStrike" dirty="0">
                          <a:effectLst/>
                        </a:rPr>
                        <a:t>IAD 206 Design </a:t>
                      </a:r>
                      <a:r>
                        <a:rPr lang="tr-TR" sz="800" u="none" strike="noStrike" dirty="0" err="1">
                          <a:effectLst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</a:rPr>
                        <a:t> IV</a:t>
                      </a:r>
                      <a:br>
                        <a:rPr lang="tr-TR" sz="800" u="none" strike="noStrike" dirty="0">
                          <a:effectLst/>
                        </a:rPr>
                      </a:br>
                      <a:r>
                        <a:rPr lang="tr-TR" sz="800" u="none" strike="noStrike" dirty="0">
                          <a:effectLst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</a:rPr>
                      </a:br>
                      <a:r>
                        <a:rPr lang="tr-TR" sz="800" u="none" strike="noStrike" dirty="0">
                          <a:effectLst/>
                        </a:rPr>
                        <a:t>INTD2006 Design </a:t>
                      </a:r>
                      <a:r>
                        <a:rPr lang="tr-TR" sz="800" u="none" strike="noStrike" dirty="0" err="1">
                          <a:effectLst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</a:rPr>
                        <a:t> IV</a:t>
                      </a:r>
                      <a:br>
                        <a:rPr lang="tr-TR" sz="800" u="none" strike="noStrike" dirty="0">
                          <a:effectLst/>
                        </a:rPr>
                      </a:b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643" marR="106643" marT="53322" marB="53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</a:rPr>
                        <a:t>IAD211 </a:t>
                      </a:r>
                      <a:r>
                        <a:rPr lang="tr-TR" sz="800" u="none" strike="noStrike" dirty="0" err="1">
                          <a:effectLst/>
                        </a:rPr>
                        <a:t>Computer</a:t>
                      </a:r>
                      <a:r>
                        <a:rPr lang="tr-TR" sz="800" u="none" strike="noStrike" dirty="0">
                          <a:effectLst/>
                        </a:rPr>
                        <a:t> </a:t>
                      </a:r>
                      <a:r>
                        <a:rPr lang="tr-TR" sz="800" u="none" strike="noStrike" dirty="0" err="1">
                          <a:effectLst/>
                        </a:rPr>
                        <a:t>Aided</a:t>
                      </a:r>
                      <a:r>
                        <a:rPr lang="tr-TR" sz="800" u="none" strike="noStrike" dirty="0">
                          <a:effectLst/>
                        </a:rPr>
                        <a:t> Presentation </a:t>
                      </a:r>
                      <a:r>
                        <a:rPr lang="tr-TR" sz="800" u="none" strike="noStrike" dirty="0" err="1">
                          <a:effectLst/>
                        </a:rPr>
                        <a:t>Techniques</a:t>
                      </a:r>
                      <a:r>
                        <a:rPr lang="tr-TR" sz="800" u="none" strike="noStrike" dirty="0">
                          <a:effectLst/>
                        </a:rPr>
                        <a:t> I.02</a:t>
                      </a: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643" marR="106643" marT="53322" marB="53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58" marR="2458" marT="2458" marB="1180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HIST203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06643" marR="106643" marT="53322" marB="53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5611843"/>
                  </a:ext>
                </a:extLst>
              </a:tr>
              <a:tr h="335316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buNone/>
                      </a:pPr>
                      <a:r>
                        <a:rPr lang="tr-TR" sz="8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15:00-15:50</a:t>
                      </a: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1589317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16:00-16:50</a:t>
                      </a:r>
                      <a:endParaRPr lang="tr-TR" sz="8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9097101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17:00-17:50</a:t>
                      </a:r>
                      <a:endParaRPr lang="tr-TR" sz="8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711519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18:00-18:50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312928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19:00-19:50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7234839"/>
                  </a:ext>
                </a:extLst>
              </a:tr>
              <a:tr h="3270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20:00-20:50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30760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1118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774485-4962-AC40-A827-9AAD0BCAFC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37A6E096-43C2-DBB6-93E1-383F9890CFEF}"/>
              </a:ext>
            </a:extLst>
          </p:cNvPr>
          <p:cNvSpPr txBox="1"/>
          <p:nvPr/>
        </p:nvSpPr>
        <p:spPr>
          <a:xfrm>
            <a:off x="611933" y="116632"/>
            <a:ext cx="7920880" cy="46166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buClr>
                <a:srgbClr val="ED7D31"/>
              </a:buClr>
              <a:buNone/>
              <a:defRPr/>
            </a:pPr>
            <a:r>
              <a:rPr lang="tr-TR" sz="1500" b="1">
                <a:solidFill>
                  <a:prstClr val="black"/>
                </a:solidFill>
                <a:latin typeface="Arial"/>
                <a:cs typeface="Arial"/>
              </a:rPr>
              <a:t>2026-2027 Fall </a:t>
            </a:r>
            <a:r>
              <a:rPr lang="tr-TR" sz="1500" b="1" err="1">
                <a:solidFill>
                  <a:prstClr val="black"/>
                </a:solidFill>
                <a:latin typeface="Arial"/>
                <a:cs typeface="Arial"/>
              </a:rPr>
              <a:t>Semester</a:t>
            </a:r>
            <a:r>
              <a:rPr lang="tr-TR" sz="1500" b="1">
                <a:solidFill>
                  <a:prstClr val="black"/>
                </a:solidFill>
                <a:latin typeface="Arial"/>
                <a:cs typeface="Arial"/>
              </a:rPr>
              <a:t> – </a:t>
            </a:r>
            <a:r>
              <a:rPr lang="tr-TR" sz="1500" b="1" err="1">
                <a:solidFill>
                  <a:prstClr val="black"/>
                </a:solidFill>
                <a:latin typeface="Arial"/>
                <a:cs typeface="Arial"/>
              </a:rPr>
              <a:t>Interior</a:t>
            </a:r>
            <a:r>
              <a:rPr lang="tr-TR" sz="1500" b="1">
                <a:solidFill>
                  <a:prstClr val="black"/>
                </a:solidFill>
                <a:latin typeface="Arial"/>
                <a:cs typeface="Arial"/>
              </a:rPr>
              <a:t> Architecture </a:t>
            </a:r>
            <a:r>
              <a:rPr lang="tr-TR" sz="1500" b="1" err="1">
                <a:solidFill>
                  <a:prstClr val="black"/>
                </a:solidFill>
                <a:latin typeface="Arial"/>
                <a:cs typeface="Arial"/>
              </a:rPr>
              <a:t>and</a:t>
            </a:r>
            <a:r>
              <a:rPr lang="tr-TR" sz="1500" b="1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err="1">
                <a:solidFill>
                  <a:prstClr val="black"/>
                </a:solidFill>
                <a:latin typeface="Arial"/>
                <a:cs typeface="Arial"/>
              </a:rPr>
              <a:t>Environmental</a:t>
            </a:r>
            <a:r>
              <a:rPr lang="tr-TR" sz="1500" b="1">
                <a:solidFill>
                  <a:prstClr val="black"/>
                </a:solidFill>
                <a:latin typeface="Arial"/>
                <a:cs typeface="Arial"/>
              </a:rPr>
              <a:t> Design- 3rd. </a:t>
            </a:r>
            <a:r>
              <a:rPr lang="tr-TR" sz="1500" b="1" err="1">
                <a:solidFill>
                  <a:prstClr val="black"/>
                </a:solidFill>
                <a:latin typeface="Arial"/>
                <a:cs typeface="Arial"/>
              </a:rPr>
              <a:t>Year</a:t>
            </a:r>
            <a:r>
              <a:rPr lang="tr-TR" sz="1500" b="1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err="1">
                <a:solidFill>
                  <a:prstClr val="black"/>
                </a:solidFill>
                <a:latin typeface="Arial"/>
                <a:cs typeface="Arial"/>
              </a:rPr>
              <a:t>Weekly</a:t>
            </a:r>
            <a:r>
              <a:rPr lang="tr-TR" sz="1500" b="1">
                <a:solidFill>
                  <a:prstClr val="black"/>
                </a:solidFill>
                <a:latin typeface="Arial"/>
                <a:cs typeface="Arial"/>
              </a:rPr>
              <a:t> Schedule</a:t>
            </a:r>
          </a:p>
        </p:txBody>
      </p:sp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379D573D-A1A8-BB04-7E6C-495EC9BEFD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9148217"/>
              </p:ext>
            </p:extLst>
          </p:nvPr>
        </p:nvGraphicFramePr>
        <p:xfrm>
          <a:off x="611933" y="746933"/>
          <a:ext cx="7920880" cy="5063420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540211">
                  <a:extLst>
                    <a:ext uri="{9D8B030D-6E8A-4147-A177-3AD203B41FA5}">
                      <a16:colId xmlns:a16="http://schemas.microsoft.com/office/drawing/2014/main" val="1750083325"/>
                    </a:ext>
                  </a:extLst>
                </a:gridCol>
                <a:gridCol w="1173364">
                  <a:extLst>
                    <a:ext uri="{9D8B030D-6E8A-4147-A177-3AD203B41FA5}">
                      <a16:colId xmlns:a16="http://schemas.microsoft.com/office/drawing/2014/main" val="504376344"/>
                    </a:ext>
                  </a:extLst>
                </a:gridCol>
                <a:gridCol w="896824">
                  <a:extLst>
                    <a:ext uri="{9D8B030D-6E8A-4147-A177-3AD203B41FA5}">
                      <a16:colId xmlns:a16="http://schemas.microsoft.com/office/drawing/2014/main" val="1752394502"/>
                    </a:ext>
                  </a:extLst>
                </a:gridCol>
                <a:gridCol w="1080460">
                  <a:extLst>
                    <a:ext uri="{9D8B030D-6E8A-4147-A177-3AD203B41FA5}">
                      <a16:colId xmlns:a16="http://schemas.microsoft.com/office/drawing/2014/main" val="2113803423"/>
                    </a:ext>
                  </a:extLst>
                </a:gridCol>
                <a:gridCol w="1162669">
                  <a:extLst>
                    <a:ext uri="{9D8B030D-6E8A-4147-A177-3AD203B41FA5}">
                      <a16:colId xmlns:a16="http://schemas.microsoft.com/office/drawing/2014/main" val="3566803958"/>
                    </a:ext>
                  </a:extLst>
                </a:gridCol>
                <a:gridCol w="909636">
                  <a:extLst>
                    <a:ext uri="{9D8B030D-6E8A-4147-A177-3AD203B41FA5}">
                      <a16:colId xmlns:a16="http://schemas.microsoft.com/office/drawing/2014/main" val="2471034547"/>
                    </a:ext>
                  </a:extLst>
                </a:gridCol>
                <a:gridCol w="1008927">
                  <a:extLst>
                    <a:ext uri="{9D8B030D-6E8A-4147-A177-3AD203B41FA5}">
                      <a16:colId xmlns:a16="http://schemas.microsoft.com/office/drawing/2014/main" val="2457631615"/>
                    </a:ext>
                  </a:extLst>
                </a:gridCol>
                <a:gridCol w="1148789">
                  <a:extLst>
                    <a:ext uri="{9D8B030D-6E8A-4147-A177-3AD203B41FA5}">
                      <a16:colId xmlns:a16="http://schemas.microsoft.com/office/drawing/2014/main" val="2087480347"/>
                    </a:ext>
                  </a:extLst>
                </a:gridCol>
              </a:tblGrid>
              <a:tr h="40888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MONDAY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TUESDAY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WEDNESDAY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06404" marR="106404" marT="53202" marB="532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THURSDAY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FRIDAY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SATURDAY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1100643"/>
                  </a:ext>
                </a:extLst>
              </a:tr>
              <a:tr h="22442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09:00-09:50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IAD303 Survey-Restoration.01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INTD3005 Survey-Restoration.01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06404" marR="106404" marT="53202" marB="532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IAD305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V.01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INTD3003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V.01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 306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VI.01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INTD3004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VI.01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06404" marR="106404" marT="53202" marB="532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IAD305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V.02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</a:p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INTD3003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V.02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 306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VI.02</a:t>
                      </a:r>
                    </a:p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INTD3004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VI.02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06404" marR="106404" marT="53202" marB="532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8299249"/>
                  </a:ext>
                </a:extLst>
              </a:tr>
              <a:tr h="50726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10:00-10:50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IAD301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Building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Service Systems.01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INTD3001 Construction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Practices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III.01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06404" marR="106404" marT="53202" marB="532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IAD399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Internship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INTS4001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Internship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II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0313366"/>
                  </a:ext>
                </a:extLst>
              </a:tr>
              <a:tr h="40888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11:00-11:50</a:t>
                      </a: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0382901"/>
                  </a:ext>
                </a:extLst>
              </a:tr>
              <a:tr h="5380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12:00-12:50</a:t>
                      </a: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2449769"/>
                  </a:ext>
                </a:extLst>
              </a:tr>
              <a:tr h="23672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13:00-13:50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9162427"/>
                  </a:ext>
                </a:extLst>
              </a:tr>
              <a:tr h="27976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14:00-14:50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IAD303 Survey-Restoration.02</a:t>
                      </a: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06404" marR="106404" marT="53202" marB="532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IAD305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V.01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INTD3003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V.01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 306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VI.01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INTD3004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VI.01</a:t>
                      </a: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06404" marR="106404" marT="53202" marB="532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IAD305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V.02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</a:p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INTD3003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V.02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 306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VI.02</a:t>
                      </a:r>
                    </a:p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INTD3004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VI.02</a:t>
                      </a: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06404" marR="106404" marT="53202" marB="532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2790528"/>
                  </a:ext>
                </a:extLst>
              </a:tr>
              <a:tr h="25516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15:00-15:50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0302809"/>
                  </a:ext>
                </a:extLst>
              </a:tr>
              <a:tr h="56875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16:00-16:50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9170210"/>
                  </a:ext>
                </a:extLst>
              </a:tr>
              <a:tr h="40888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17:00-17:50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8569517"/>
                  </a:ext>
                </a:extLst>
              </a:tr>
              <a:tr h="40888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18:00-18:50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0724512"/>
                  </a:ext>
                </a:extLst>
              </a:tr>
              <a:tr h="40888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19:00-19:50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2408706"/>
                  </a:ext>
                </a:extLst>
              </a:tr>
              <a:tr h="40888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20:00-20:50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12082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70175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00A466-B1F5-4078-6870-7A4B7F3C6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53893C20-5269-0468-EC27-497945159F3E}"/>
              </a:ext>
            </a:extLst>
          </p:cNvPr>
          <p:cNvSpPr txBox="1"/>
          <p:nvPr/>
        </p:nvSpPr>
        <p:spPr>
          <a:xfrm>
            <a:off x="611933" y="116632"/>
            <a:ext cx="7920880" cy="46166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buClr>
                <a:srgbClr val="ED7D31"/>
              </a:buClr>
              <a:buNone/>
              <a:defRPr/>
            </a:pPr>
            <a:r>
              <a:rPr lang="en-US" sz="1500" b="1" noProof="0">
                <a:solidFill>
                  <a:prstClr val="black"/>
                </a:solidFill>
                <a:latin typeface="Arial"/>
                <a:cs typeface="Arial"/>
              </a:rPr>
              <a:t>2026-2027 Fall Semester – Interior Architecture and Environmental Design- 4th. Year Weekly Schedule</a:t>
            </a:r>
          </a:p>
        </p:txBody>
      </p:sp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3895875B-1FB7-DDE5-F59A-FBA2D46636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2542713"/>
              </p:ext>
            </p:extLst>
          </p:nvPr>
        </p:nvGraphicFramePr>
        <p:xfrm>
          <a:off x="608937" y="578296"/>
          <a:ext cx="7920880" cy="4716078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764251">
                  <a:extLst>
                    <a:ext uri="{9D8B030D-6E8A-4147-A177-3AD203B41FA5}">
                      <a16:colId xmlns:a16="http://schemas.microsoft.com/office/drawing/2014/main" val="3769391331"/>
                    </a:ext>
                  </a:extLst>
                </a:gridCol>
                <a:gridCol w="986129">
                  <a:extLst>
                    <a:ext uri="{9D8B030D-6E8A-4147-A177-3AD203B41FA5}">
                      <a16:colId xmlns:a16="http://schemas.microsoft.com/office/drawing/2014/main" val="857929695"/>
                    </a:ext>
                  </a:extLst>
                </a:gridCol>
                <a:gridCol w="986129">
                  <a:extLst>
                    <a:ext uri="{9D8B030D-6E8A-4147-A177-3AD203B41FA5}">
                      <a16:colId xmlns:a16="http://schemas.microsoft.com/office/drawing/2014/main" val="2207355530"/>
                    </a:ext>
                  </a:extLst>
                </a:gridCol>
                <a:gridCol w="1044681">
                  <a:extLst>
                    <a:ext uri="{9D8B030D-6E8A-4147-A177-3AD203B41FA5}">
                      <a16:colId xmlns:a16="http://schemas.microsoft.com/office/drawing/2014/main" val="4021628375"/>
                    </a:ext>
                  </a:extLst>
                </a:gridCol>
                <a:gridCol w="1092961">
                  <a:extLst>
                    <a:ext uri="{9D8B030D-6E8A-4147-A177-3AD203B41FA5}">
                      <a16:colId xmlns:a16="http://schemas.microsoft.com/office/drawing/2014/main" val="1263709071"/>
                    </a:ext>
                  </a:extLst>
                </a:gridCol>
                <a:gridCol w="970721">
                  <a:extLst>
                    <a:ext uri="{9D8B030D-6E8A-4147-A177-3AD203B41FA5}">
                      <a16:colId xmlns:a16="http://schemas.microsoft.com/office/drawing/2014/main" val="758653977"/>
                    </a:ext>
                  </a:extLst>
                </a:gridCol>
                <a:gridCol w="970721">
                  <a:extLst>
                    <a:ext uri="{9D8B030D-6E8A-4147-A177-3AD203B41FA5}">
                      <a16:colId xmlns:a16="http://schemas.microsoft.com/office/drawing/2014/main" val="1418929910"/>
                    </a:ext>
                  </a:extLst>
                </a:gridCol>
                <a:gridCol w="1105287">
                  <a:extLst>
                    <a:ext uri="{9D8B030D-6E8A-4147-A177-3AD203B41FA5}">
                      <a16:colId xmlns:a16="http://schemas.microsoft.com/office/drawing/2014/main" val="360915887"/>
                    </a:ext>
                  </a:extLst>
                </a:gridCol>
              </a:tblGrid>
              <a:tr h="38083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MONDAY</a:t>
                      </a: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TUESDAY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WEDNESDAY</a:t>
                      </a: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9105" marR="99105" marT="49552" marB="495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THURSDAY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FRIDAY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SATURDAY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8602031"/>
                  </a:ext>
                </a:extLst>
              </a:tr>
              <a:tr h="20903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09:00-09:50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INTD4003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VII.01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9105" marR="99105" marT="49552" marB="495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INTD4004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Graduation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Project.01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INTD4003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VII.02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9105" marR="99105" marT="49552" marB="495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6393588"/>
                  </a:ext>
                </a:extLst>
              </a:tr>
              <a:tr h="47246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10:00-10:50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IAD499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Internship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INTS4001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Internship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II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4283275"/>
                  </a:ext>
                </a:extLst>
              </a:tr>
              <a:tr h="38083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11:00-11:50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4683327"/>
                  </a:ext>
                </a:extLst>
              </a:tr>
              <a:tr h="50110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12:00-12:50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5610756"/>
                  </a:ext>
                </a:extLst>
              </a:tr>
              <a:tr h="22048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13:00-13:50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9937144"/>
                  </a:ext>
                </a:extLst>
              </a:tr>
              <a:tr h="26057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14:00-14:50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INTD4003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VII.01</a:t>
                      </a: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9105" marR="99105" marT="49552" marB="495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INTD4004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Graduation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Project.01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INTD4003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VII.02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9105" marR="99105" marT="49552" marB="495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9694948"/>
                  </a:ext>
                </a:extLst>
              </a:tr>
              <a:tr h="2376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15:00-15:50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1975065"/>
                  </a:ext>
                </a:extLst>
              </a:tr>
              <a:tr h="52973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16:00-16:50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3802008"/>
                  </a:ext>
                </a:extLst>
              </a:tr>
              <a:tr h="38083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17:00-17:50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7095613"/>
                  </a:ext>
                </a:extLst>
              </a:tr>
              <a:tr h="38083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18:00-18:50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4032180"/>
                  </a:ext>
                </a:extLst>
              </a:tr>
              <a:tr h="38083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19:00-19:50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9712080"/>
                  </a:ext>
                </a:extLst>
              </a:tr>
              <a:tr h="38083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20:00-20:50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79688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4492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2AB8C3-F394-D7A6-82C9-BB76E612D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DBE95C61-060D-D82F-05DD-B15E5971E66F}"/>
              </a:ext>
            </a:extLst>
          </p:cNvPr>
          <p:cNvSpPr txBox="1"/>
          <p:nvPr/>
        </p:nvSpPr>
        <p:spPr>
          <a:xfrm>
            <a:off x="611933" y="116632"/>
            <a:ext cx="7920880" cy="46166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buClr>
                <a:srgbClr val="ED7D31"/>
              </a:buClr>
              <a:buNone/>
              <a:defRPr/>
            </a:pPr>
            <a:r>
              <a:rPr lang="en-US" sz="1500" b="1" noProof="0" dirty="0">
                <a:solidFill>
                  <a:prstClr val="black"/>
                </a:solidFill>
                <a:latin typeface="Arial"/>
                <a:cs typeface="Arial"/>
              </a:rPr>
              <a:t>2026-2027 Fall Semester – Interior Architecture and Environmental Design- </a:t>
            </a:r>
            <a:r>
              <a:rPr lang="tr-TR" sz="1500" b="1" noProof="0" dirty="0" err="1">
                <a:solidFill>
                  <a:prstClr val="black"/>
                </a:solidFill>
                <a:latin typeface="Arial"/>
                <a:cs typeface="Arial"/>
              </a:rPr>
              <a:t>Area</a:t>
            </a:r>
            <a:r>
              <a:rPr lang="tr-TR" sz="1500" b="1" noProof="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noProof="0" dirty="0" err="1">
                <a:solidFill>
                  <a:prstClr val="black"/>
                </a:solidFill>
                <a:latin typeface="Arial"/>
                <a:cs typeface="Arial"/>
              </a:rPr>
              <a:t>Elective</a:t>
            </a:r>
            <a:r>
              <a:rPr lang="tr-TR" sz="1500" b="1" noProof="0" dirty="0">
                <a:solidFill>
                  <a:prstClr val="black"/>
                </a:solidFill>
                <a:latin typeface="Arial"/>
                <a:cs typeface="Arial"/>
              </a:rPr>
              <a:t> Courses </a:t>
            </a:r>
            <a:r>
              <a:rPr lang="en-US" sz="1500" b="1" noProof="0" dirty="0">
                <a:solidFill>
                  <a:prstClr val="black"/>
                </a:solidFill>
                <a:latin typeface="Arial"/>
                <a:cs typeface="Arial"/>
              </a:rPr>
              <a:t>Weekly Schedule</a:t>
            </a:r>
          </a:p>
        </p:txBody>
      </p:sp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ED0E45CA-63AC-6B10-C358-AB4D3A9027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0637717"/>
              </p:ext>
            </p:extLst>
          </p:nvPr>
        </p:nvGraphicFramePr>
        <p:xfrm>
          <a:off x="611185" y="578297"/>
          <a:ext cx="7920879" cy="5034071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902885">
                  <a:extLst>
                    <a:ext uri="{9D8B030D-6E8A-4147-A177-3AD203B41FA5}">
                      <a16:colId xmlns:a16="http://schemas.microsoft.com/office/drawing/2014/main" val="1704954774"/>
                    </a:ext>
                  </a:extLst>
                </a:gridCol>
                <a:gridCol w="1165014">
                  <a:extLst>
                    <a:ext uri="{9D8B030D-6E8A-4147-A177-3AD203B41FA5}">
                      <a16:colId xmlns:a16="http://schemas.microsoft.com/office/drawing/2014/main" val="1698641891"/>
                    </a:ext>
                  </a:extLst>
                </a:gridCol>
                <a:gridCol w="1165014">
                  <a:extLst>
                    <a:ext uri="{9D8B030D-6E8A-4147-A177-3AD203B41FA5}">
                      <a16:colId xmlns:a16="http://schemas.microsoft.com/office/drawing/2014/main" val="363199017"/>
                    </a:ext>
                  </a:extLst>
                </a:gridCol>
                <a:gridCol w="1088560">
                  <a:extLst>
                    <a:ext uri="{9D8B030D-6E8A-4147-A177-3AD203B41FA5}">
                      <a16:colId xmlns:a16="http://schemas.microsoft.com/office/drawing/2014/main" val="1451735741"/>
                    </a:ext>
                  </a:extLst>
                </a:gridCol>
                <a:gridCol w="1146810">
                  <a:extLst>
                    <a:ext uri="{9D8B030D-6E8A-4147-A177-3AD203B41FA5}">
                      <a16:colId xmlns:a16="http://schemas.microsoft.com/office/drawing/2014/main" val="2419788001"/>
                    </a:ext>
                  </a:extLst>
                </a:gridCol>
                <a:gridCol w="1146810">
                  <a:extLst>
                    <a:ext uri="{9D8B030D-6E8A-4147-A177-3AD203B41FA5}">
                      <a16:colId xmlns:a16="http://schemas.microsoft.com/office/drawing/2014/main" val="3184774909"/>
                    </a:ext>
                  </a:extLst>
                </a:gridCol>
                <a:gridCol w="1305786">
                  <a:extLst>
                    <a:ext uri="{9D8B030D-6E8A-4147-A177-3AD203B41FA5}">
                      <a16:colId xmlns:a16="http://schemas.microsoft.com/office/drawing/2014/main" val="3657892578"/>
                    </a:ext>
                  </a:extLst>
                </a:gridCol>
              </a:tblGrid>
              <a:tr h="38375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MONDAY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TUESDAY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WEDNESDAY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THURSDAY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FRIDAY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SATURDAY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8125047"/>
                  </a:ext>
                </a:extLst>
              </a:tr>
              <a:tr h="21063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09:00-09:50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4972450"/>
                  </a:ext>
                </a:extLst>
              </a:tr>
              <a:tr h="47608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10:00-10:50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0718086"/>
                  </a:ext>
                </a:extLst>
              </a:tr>
              <a:tr h="38375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11:00-11:50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IAD353 Portfolio Design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INTD3054 Portfolio Design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17017" marR="117017" marT="58509" marB="585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IAD382 Kitchen Design</a:t>
                      </a: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17017" marR="117017" marT="58509" marB="585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5850908"/>
                  </a:ext>
                </a:extLst>
              </a:tr>
              <a:tr h="52354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12:00-12:50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2187694"/>
                  </a:ext>
                </a:extLst>
              </a:tr>
              <a:tr h="22217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13:00-13:50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5212042"/>
                  </a:ext>
                </a:extLst>
              </a:tr>
              <a:tr h="26256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14:00-14:50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IAD352 Space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and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Technology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INTD3053 Space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and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Technology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17017" marR="117017" marT="58509" marB="585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7564798"/>
                  </a:ext>
                </a:extLst>
              </a:tr>
              <a:tr h="90950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15:00-15:50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IAD450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Detail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Design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INTD4085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Detail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Design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17017" marR="117017" marT="58509" marB="585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6125578"/>
                  </a:ext>
                </a:extLst>
              </a:tr>
              <a:tr h="53379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16:00-16:50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062481"/>
                  </a:ext>
                </a:extLst>
              </a:tr>
              <a:tr h="25988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17:00-17:50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9517271"/>
                  </a:ext>
                </a:extLst>
              </a:tr>
              <a:tr h="25595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18:00-18:50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3048706"/>
                  </a:ext>
                </a:extLst>
              </a:tr>
              <a:tr h="22867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19:00-19:50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0157060"/>
                  </a:ext>
                </a:extLst>
              </a:tr>
              <a:tr h="38375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20:00-20:50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61626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6313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Belge" ma:contentTypeID="0x010100F226F81E79033944A7DB8CCC1AEF8EBE" ma:contentTypeVersion="18" ma:contentTypeDescription="Yeni belge oluşturun." ma:contentTypeScope="" ma:versionID="554c2bdfb4b7caa37b59553df4f7a8d3">
  <xsd:schema xmlns:xsd="http://www.w3.org/2001/XMLSchema" xmlns:xs="http://www.w3.org/2001/XMLSchema" xmlns:p="http://schemas.microsoft.com/office/2006/metadata/properties" xmlns:ns3="f2f5d446-2419-4e90-b57f-299113e643d1" xmlns:ns4="687dd9a5-9f05-44e7-9dc0-8e5799c96fac" targetNamespace="http://schemas.microsoft.com/office/2006/metadata/properties" ma:root="true" ma:fieldsID="21e07df1fe23a28b48f17ac2c21190e7" ns3:_="" ns4:_="">
    <xsd:import namespace="f2f5d446-2419-4e90-b57f-299113e643d1"/>
    <xsd:import namespace="687dd9a5-9f05-44e7-9dc0-8e5799c96fa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Location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f5d446-2419-4e90-b57f-299113e643d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7dd9a5-9f05-44e7-9dc0-8e5799c96fac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Paylaşılanla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Ayrıntıları ile Paylaşıldı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İpucu Paylaşımı Karması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İçerik Türü"/>
        <xsd:element ref="dc:title" minOccurs="0" maxOccurs="1" ma:index="4" ma:displayName="Başlı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2f5d446-2419-4e90-b57f-299113e643d1" xsi:nil="true"/>
  </documentManagement>
</p:properties>
</file>

<file path=customXml/itemProps1.xml><?xml version="1.0" encoding="utf-8"?>
<ds:datastoreItem xmlns:ds="http://schemas.openxmlformats.org/officeDocument/2006/customXml" ds:itemID="{05F80B1C-ADB6-4ED1-977E-A9F8976AD21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90BAE49-4120-49E7-85DA-8E02604749C6}">
  <ds:schemaRefs>
    <ds:schemaRef ds:uri="687dd9a5-9f05-44e7-9dc0-8e5799c96fac"/>
    <ds:schemaRef ds:uri="f2f5d446-2419-4e90-b57f-299113e643d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AD678E86-DED2-4F0E-925B-D1B893132690}">
  <ds:schemaRefs>
    <ds:schemaRef ds:uri="687dd9a5-9f05-44e7-9dc0-8e5799c96fac"/>
    <ds:schemaRef ds:uri="f2f5d446-2419-4e90-b57f-299113e643d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Words>715</Words>
  <Application>Microsoft Office PowerPoint</Application>
  <PresentationFormat>Ekran Gösterisi (4:3)</PresentationFormat>
  <Paragraphs>151</Paragraphs>
  <Slides>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Wingdings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Bartu Seçilmiş</dc:creator>
  <cp:lastModifiedBy>Prof. Dr. Elif SÖNMEZ</cp:lastModifiedBy>
  <cp:revision>9</cp:revision>
  <cp:lastPrinted>2022-02-24T09:20:43Z</cp:lastPrinted>
  <dcterms:created xsi:type="dcterms:W3CDTF">2021-04-20T12:55:35Z</dcterms:created>
  <dcterms:modified xsi:type="dcterms:W3CDTF">2026-09-12T01:27:12Z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0x010100F226F81E79033944A7DB8CCC1AEF8EBE</vt:lpwstr>
  </property>
</Properties>
</file>